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78" r:id="rId2"/>
    <p:sldId id="276" r:id="rId3"/>
    <p:sldId id="279" r:id="rId4"/>
    <p:sldId id="288" r:id="rId5"/>
    <p:sldId id="285" r:id="rId6"/>
    <p:sldId id="286" r:id="rId7"/>
    <p:sldId id="287" r:id="rId8"/>
    <p:sldId id="289" r:id="rId9"/>
    <p:sldId id="281" r:id="rId10"/>
    <p:sldId id="263" r:id="rId11"/>
    <p:sldId id="290" r:id="rId12"/>
    <p:sldId id="291" r:id="rId13"/>
    <p:sldId id="292" r:id="rId14"/>
    <p:sldId id="298" r:id="rId15"/>
    <p:sldId id="302" r:id="rId16"/>
    <p:sldId id="299" r:id="rId17"/>
    <p:sldId id="275" r:id="rId18"/>
    <p:sldId id="293" r:id="rId19"/>
    <p:sldId id="294" r:id="rId20"/>
    <p:sldId id="295" r:id="rId21"/>
    <p:sldId id="296" r:id="rId22"/>
    <p:sldId id="297" r:id="rId23"/>
    <p:sldId id="300" r:id="rId24"/>
    <p:sldId id="30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ocuments\3%20&#1073;%20%20&#1082;&#1083;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УЧЕНИКИ!$D$57</c:f>
              <c:strCache>
                <c:ptCount val="1"/>
                <c:pt idx="0">
                  <c:v>Жители города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УЧЕНИКИ!$C$58:$C$63</c:f>
              <c:strCache>
                <c:ptCount val="6"/>
                <c:pt idx="0">
                  <c:v>Армяне</c:v>
                </c:pt>
                <c:pt idx="1">
                  <c:v>Белорусы</c:v>
                </c:pt>
                <c:pt idx="2">
                  <c:v>Евреи</c:v>
                </c:pt>
                <c:pt idx="3">
                  <c:v>Поляки</c:v>
                </c:pt>
                <c:pt idx="4">
                  <c:v>Русские</c:v>
                </c:pt>
                <c:pt idx="5">
                  <c:v>Украинцы</c:v>
                </c:pt>
              </c:strCache>
            </c:strRef>
          </c:cat>
          <c:val>
            <c:numRef>
              <c:f>УЧЕНИКИ!$D$58:$D$63</c:f>
              <c:numCache>
                <c:formatCode>General</c:formatCode>
                <c:ptCount val="6"/>
                <c:pt idx="0">
                  <c:v>64</c:v>
                </c:pt>
                <c:pt idx="1">
                  <c:v>55960</c:v>
                </c:pt>
                <c:pt idx="2">
                  <c:v>13</c:v>
                </c:pt>
                <c:pt idx="3">
                  <c:v>255</c:v>
                </c:pt>
                <c:pt idx="4">
                  <c:v>5105</c:v>
                </c:pt>
                <c:pt idx="5">
                  <c:v>766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3566200"/>
        <c:axId val="153566592"/>
        <c:axId val="0"/>
      </c:bar3DChart>
      <c:catAx>
        <c:axId val="15356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566592"/>
        <c:crosses val="autoZero"/>
        <c:auto val="1"/>
        <c:lblAlgn val="ctr"/>
        <c:lblOffset val="100"/>
        <c:noMultiLvlLbl val="0"/>
      </c:catAx>
      <c:valAx>
        <c:axId val="15356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566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D344C-B23E-459A-B800-A79FB1046061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1AE67-4014-4BD3-A820-0A6D78956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78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143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10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8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3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5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94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4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4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5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2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38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0BE37-7B16-46A6-B961-B674E7C0B96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B7429-0C9E-47C9-AD7A-E99142EF11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&#1043;&#1080;&#1087;&#1077;&#1088;&#1089;&#1089;&#1099;&#1083;&#1082;&#1072;/&#1092;&#1080;&#1079;&#1084;&#1080;&#1085;&#1091;&#1090;&#1082;&#1072;%20&#1074;&#1084;&#1077;&#1089;&#1090;&#1077;%20&#1074;&#1077;&#1089;&#1077;&#1083;&#1086;.ppt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gif"/><Relationship Id="rId5" Type="http://schemas.openxmlformats.org/officeDocument/2006/relationships/image" Target="../media/image22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40.pn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50.jpe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0.liveinternet.ru/images/attach/b/4/103/664/103664040_larg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7556" y="1268628"/>
            <a:ext cx="6236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Государственное учреждение образования </a:t>
            </a:r>
          </a:p>
          <a:p>
            <a:pPr algn="ctr"/>
            <a:r>
              <a:rPr lang="ru-RU" sz="2400" dirty="0" smtClean="0"/>
              <a:t>«Средняя школа №5 г. Жодино»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24649" y="2351782"/>
            <a:ext cx="5189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Урок математики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4 «Б» классе</a:t>
            </a:r>
            <a:endParaRPr lang="ru-RU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4649" y="4316628"/>
            <a:ext cx="623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Учитель: Корнева Наталья Владимировна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699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dn.fishki.net/upload/post/201410/19/1317429/1244799504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254"/>
            <a:ext cx="12213131" cy="69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141">
            <a:off x="212910" y="60238"/>
            <a:ext cx="1171047" cy="25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35227" y="-79731"/>
            <a:ext cx="1171047" cy="25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72580">
            <a:off x="10074087" y="4655352"/>
            <a:ext cx="1171047" cy="25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931">
            <a:off x="508745" y="4748779"/>
            <a:ext cx="1171047" cy="25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6" y="116934"/>
            <a:ext cx="1261663" cy="279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130">
            <a:off x="1835723" y="477290"/>
            <a:ext cx="1171047" cy="25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31" y="317412"/>
            <a:ext cx="1171047" cy="25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30" y="1355644"/>
            <a:ext cx="1171047" cy="25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9 Water, Fountai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827.666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46481" y="564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8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26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0.34121 C 0.01758 0.53472 0.10222 0.69306 0.20625 0.69306 C 0.32852 0.69306 0.37279 0.51759 0.39154 0.41134 L 0.41042 0.27037 C 0.42917 0.16435 0.47644 -0.01018 0.61459 -0.01018 C 0.70274 -0.01018 0.80352 0.14676 0.80352 0.34121 C 0.80352 0.53472 0.70274 0.69306 0.61459 0.69306 C 0.47644 0.69306 0.42917 0.51759 0.41042 0.41134 L 0.39154 0.27037 C 0.37279 0.16435 0.32852 -0.01018 0.20625 -0.01018 C 0.10222 -0.01018 0.01758 0.14676 0.01758 0.34121 Z " pathEditMode="relative" rAng="0" ptsTypes="AAAAAAAAAAA">
                                      <p:cBhvr>
                                        <p:cTn id="4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9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" presetID="7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5595 -4.81481E-6 L 0.5595 0.65024 L 2.29167E-6 0.65024 L 2.29167E-6 -4.81481E-6 Z " pathEditMode="relative" rAng="0" ptsTypes="AAAAA">
                                      <p:cBhvr>
                                        <p:cTn id="5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9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8000"/>
                            </p:stCondLst>
                            <p:childTnLst>
                              <p:par>
                                <p:cTn id="66" presetID="9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11782 C 0.0306 0.05763 0.09011 -0.02848 0.16094 -0.02848 C 0.26628 -0.02848 0.35131 0.06157 0.35131 0.1743 C 0.35131 0.21111 0.34271 0.24444 0.32566 0.27453 C 0.32865 0.27453 -0.00338 0.72453 -0.00338 0.72824 C -0.00338 0.72453 -0.33528 0.27453 -0.33242 0.27453 C -0.34934 0.24444 -0.35755 0.21111 -0.35755 0.1743 C -0.35755 0.06157 -0.27291 -0.02848 -0.16497 -0.02848 C -0.09674 -0.02848 -0.03724 0.05763 -0.00338 0.11782 Z " pathEditMode="relative" rAng="0" ptsTypes="AAAAAAAAA">
                                      <p:cBhvr>
                                        <p:cTn id="6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000"/>
                            </p:stCondLst>
                            <p:childTnLst>
                              <p:par>
                                <p:cTn id="75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govorim.by/uploads/posts/2012-08/stati-o-zhodino_renar-travel-zhodino-chast-i-gorod-svoenravnogo-duelyanta_2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3"/>
          <a:stretch/>
        </p:blipFill>
        <p:spPr bwMode="auto">
          <a:xfrm>
            <a:off x="453081" y="325426"/>
            <a:ext cx="6667500" cy="42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081" y="4753230"/>
            <a:ext cx="5115697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+ 42?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250 + 420?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250 000 + 420 000?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42919" y="4753231"/>
            <a:ext cx="6096000" cy="18707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 – 23?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450 – 230?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450 000 – 230 000?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0404">
            <a:off x="8244532" y="1169760"/>
            <a:ext cx="1613379" cy="35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82286" y="1886607"/>
            <a:ext cx="147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1643 г</a:t>
            </a:r>
            <a:r>
              <a:rPr lang="ru-RU" sz="3200" dirty="0" smtClean="0">
                <a:solidFill>
                  <a:srgbClr val="7030A0"/>
                </a:solidFill>
              </a:rPr>
              <a:t>.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2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0001">
            <a:off x="8286134" y="2113845"/>
            <a:ext cx="1613379" cy="35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2" y="535459"/>
            <a:ext cx="7919308" cy="59394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52238" y="2710249"/>
            <a:ext cx="1441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С. 102 №1</a:t>
            </a:r>
            <a:endParaRPr lang="ru-RU" sz="3200" b="1" dirty="0"/>
          </a:p>
        </p:txBody>
      </p:sp>
      <p:pic>
        <p:nvPicPr>
          <p:cNvPr id="6" name="Picture 2" descr="http://www.novoezavtra.by/images/prodavec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487" y="2810575"/>
            <a:ext cx="2843577" cy="1953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2.tourbina.ru/photos.3/7/4/744884/normal.photo/Belarus-pritok-r-Bere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12" y="503539"/>
            <a:ext cx="6083643" cy="4562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7741" y="5398371"/>
            <a:ext cx="2339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64 км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16628" y="5425672"/>
            <a:ext cx="4580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= 64 000 м</a:t>
            </a:r>
            <a:endParaRPr lang="ru-RU" sz="6000" b="1" dirty="0"/>
          </a:p>
        </p:txBody>
      </p:sp>
      <p:pic>
        <p:nvPicPr>
          <p:cNvPr id="6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4342">
            <a:off x="9074523" y="1450743"/>
            <a:ext cx="1808527" cy="40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7705" y="2644347"/>
            <a:ext cx="1746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</a:t>
            </a:r>
            <a:r>
              <a:rPr lang="ru-RU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Плиса</a:t>
            </a:r>
            <a:endParaRPr lang="ru-RU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24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govorim.by/uploads/posts/2012-08/stati-o-zhodino_renar-travel-zhodino-chast-i-gorod-svoenravnogo-duelyanta_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 bwMode="auto">
          <a:xfrm>
            <a:off x="288324" y="215585"/>
            <a:ext cx="7694141" cy="340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water.spb.su/kater/ladoga/picture/kater_new_ladoga_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5" y="1835289"/>
            <a:ext cx="1620164" cy="5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water.spb.su/kater/ladoga/picture/kater_new_ladoga_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3295" y="1823477"/>
            <a:ext cx="3169170" cy="10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6" b="11835"/>
          <a:stretch/>
        </p:blipFill>
        <p:spPr>
          <a:xfrm>
            <a:off x="481913" y="3835823"/>
            <a:ext cx="10481744" cy="2721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4342">
            <a:off x="9032874" y="636970"/>
            <a:ext cx="1693337" cy="374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80907" y="1317746"/>
            <a:ext cx="1449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С. 103 №5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13295" y="4250724"/>
            <a:ext cx="1084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4 ч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8258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planetadetstva.net/wp-content/uploads/2014/11/konspekt-nod-po-valeologii-ya-rastu-zdorovym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44" y="209421"/>
            <a:ext cx="10221533" cy="64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7794" y="367570"/>
            <a:ext cx="651139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hlinkClick r:id="rId4" action="ppaction://hlinkpres?slideindex=1&amp;slidetitle="/>
              </a:rPr>
              <a:t>З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hlinkClick r:id="rId4" action="ppaction://hlinkpres?slideindex=1&amp;slidetitle="/>
              </a:rPr>
              <a:t>А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hlinkClick r:id="rId4" action="ppaction://hlinkpres?slideindex=1&amp;slidetitle="/>
              </a:rPr>
              <a:t>Р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hlinkClick r:id="rId4" action="ppaction://hlinkpres?slideindex=1&amp;slidetitle="/>
              </a:rPr>
              <a:t>Я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hlinkClick r:id="rId4" action="ppaction://hlinkpres?slideindex=1&amp;slidetitle="/>
              </a:rPr>
              <a:t>Д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hlinkClick r:id="rId4" action="ppaction://hlinkpres?slideindex=1&amp;slidetitle="/>
              </a:rPr>
              <a:t>К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hlinkClick r:id="rId4" action="ppaction://hlinkpres?slideindex=1&amp;slidetitle="/>
              </a:rPr>
              <a:t>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24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3.bp.blogspot.com/-TrmrSdB-2zs/VE_NQkHQNNI/AAAAAAAAAl0/VkSYAG9csCQ/s1600/%D0%B3%D1%80%D1%83%D0%BF%D0%BF%D0%B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3" y="1483844"/>
            <a:ext cx="7629181" cy="51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900igr.net/datai/russkij-jazyk/Urok-Proizvodnye-predlogi/0012-003-Rabota-v-gruppak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93" y="203300"/>
            <a:ext cx="360045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1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ramki-photoshop.narod.ru/fon/fon_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nio_morrikone_-_professional_(zvukoff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82400" y="8153400"/>
            <a:ext cx="609600" cy="609600"/>
          </a:xfrm>
          <a:prstGeom prst="rect">
            <a:avLst/>
          </a:prstGeom>
        </p:spPr>
      </p:pic>
      <p:pic>
        <p:nvPicPr>
          <p:cNvPr id="1026" name="Picture 2" descr="http://img0.liveinternet.ru/images/attach/c/2/74/187/74187782_ptichkamashetkruylyami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951">
            <a:off x="306052" y="1014790"/>
            <a:ext cx="3171825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nnio_morrikone_-_professional_(zvukoff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9193435" y="7283823"/>
            <a:ext cx="450802" cy="450802"/>
          </a:xfrm>
          <a:prstGeom prst="rect">
            <a:avLst/>
          </a:prstGeom>
        </p:spPr>
      </p:pic>
      <p:pic>
        <p:nvPicPr>
          <p:cNvPr id="6" name="Picture 2" descr="http://img0.liveinternet.ru/images/attach/c/2/74/187/74187782_ptichkamashetkruylyami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58" y="301344"/>
            <a:ext cx="2345578" cy="17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0.liveinternet.ru/images/attach/c/2/74/187/74187782_ptichkamashetkruylyami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5450" flipH="1">
            <a:off x="6864073" y="4094345"/>
            <a:ext cx="3890682" cy="28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zhodinonews.by/wp-content/uploads/2012/09/14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42" y="789634"/>
            <a:ext cx="5035299" cy="39437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3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katalogmebeli.by/images/detailed/2/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9" y="280088"/>
            <a:ext cx="9258817" cy="382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558179" y="4925447"/>
            <a:ext cx="9134461" cy="666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983077" y="4654725"/>
            <a:ext cx="8325" cy="27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1781974" y="4654725"/>
            <a:ext cx="8325" cy="27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072787" y="4679049"/>
            <a:ext cx="8325" cy="27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5131917" y="4700137"/>
            <a:ext cx="8325" cy="27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6095042" y="4699734"/>
            <a:ext cx="8325" cy="27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7406504" y="4699734"/>
            <a:ext cx="8325" cy="27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8469797" y="4673217"/>
            <a:ext cx="8325" cy="2797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509" y="5031758"/>
            <a:ext cx="104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1643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551663" y="5047597"/>
            <a:ext cx="104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1688</a:t>
            </a:r>
            <a:endParaRPr lang="ru-RU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3551895" y="5070229"/>
            <a:ext cx="104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1944</a:t>
            </a:r>
            <a:endParaRPr lang="ru-RU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611025" y="5070229"/>
            <a:ext cx="104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1958</a:t>
            </a:r>
            <a:endParaRPr lang="ru-RU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5552127" y="5070229"/>
            <a:ext cx="104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1963</a:t>
            </a:r>
            <a:endParaRPr lang="ru-RU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6871831" y="5077570"/>
            <a:ext cx="104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1986</a:t>
            </a:r>
            <a:endParaRPr lang="ru-RU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7965555" y="5070229"/>
            <a:ext cx="104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1998</a:t>
            </a:r>
            <a:endParaRPr lang="ru-RU" sz="3200" dirty="0"/>
          </a:p>
        </p:txBody>
      </p:sp>
      <p:pic>
        <p:nvPicPr>
          <p:cNvPr id="24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2317">
            <a:off x="3919018" y="285566"/>
            <a:ext cx="1613379" cy="35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37143" y="606391"/>
            <a:ext cx="61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?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4164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20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http://www.train-photo.ru/data/thumbnails/20/IMG_0645_BelAZ-75473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4" y="344475"/>
            <a:ext cx="3230735" cy="1986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own.in.ua/images/avtosalon/032/belaz-548a_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3519" l="9895" r="96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3" y="2946495"/>
            <a:ext cx="2220765" cy="151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mining-media.ru/files.php?f=153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1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49" y="2722735"/>
            <a:ext cx="2293253" cy="16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s1.n1.by/sites/default/files/imagecache/full/BelAZ_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02" y="2165684"/>
            <a:ext cx="2901241" cy="2295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mtdata.ru/u5/photo62BD/20849284626-0/origina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80" y="2165685"/>
            <a:ext cx="4183978" cy="2246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5026">
            <a:off x="6123014" y="-536426"/>
            <a:ext cx="1613379" cy="35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536080" y="855016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1971" y="4409982"/>
            <a:ext cx="1117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40 т</a:t>
            </a:r>
            <a:endParaRPr lang="ru-RU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26544" y="4415861"/>
            <a:ext cx="140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220 т</a:t>
            </a:r>
            <a:endParaRPr lang="ru-RU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21818" y="4432978"/>
            <a:ext cx="140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360 т</a:t>
            </a:r>
            <a:endParaRPr lang="ru-RU" sz="4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646355" y="4425487"/>
            <a:ext cx="140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450 т</a:t>
            </a:r>
            <a:endParaRPr lang="ru-RU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76337" y="5506968"/>
            <a:ext cx="1862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1070 т</a:t>
            </a:r>
            <a:endParaRPr lang="ru-RU" sz="4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14166" y="5506967"/>
            <a:ext cx="418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= 1 070 000 кг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7641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layer.myshared.ru/421704/data/images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7703" y="918719"/>
            <a:ext cx="105396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Девиз:</a:t>
            </a:r>
          </a:p>
          <a:p>
            <a:r>
              <a:rPr lang="ru-RU" sz="5400" dirty="0" smtClean="0"/>
              <a:t>Думать – коллективно!</a:t>
            </a:r>
          </a:p>
          <a:p>
            <a:r>
              <a:rPr lang="ru-RU" sz="5400" dirty="0" smtClean="0"/>
              <a:t>Решать – оперативно!</a:t>
            </a:r>
          </a:p>
          <a:p>
            <a:r>
              <a:rPr lang="ru-RU" sz="5400" dirty="0" smtClean="0"/>
              <a:t>Отвечать – доказательно!</a:t>
            </a:r>
          </a:p>
          <a:p>
            <a:r>
              <a:rPr lang="ru-RU" sz="5400" dirty="0" smtClean="0"/>
              <a:t>Записывать – старательно!</a:t>
            </a:r>
          </a:p>
          <a:p>
            <a:r>
              <a:rPr lang="ru-RU" sz="5400" dirty="0" smtClean="0"/>
              <a:t>И открытия нас ждут обязательно!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299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belaz.by/uploads/gallery/full/1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84" y="201648"/>
            <a:ext cx="4841233" cy="324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zhodino.minsk-region.by/apimages/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2" y="299419"/>
            <a:ext cx="4300922" cy="310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2319" y="3619719"/>
            <a:ext cx="4269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х + 25 = 182 000 – 180 000 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98674" y="3652974"/>
            <a:ext cx="2909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х : 100 = 120 – 30 </a:t>
            </a:r>
            <a:endParaRPr lang="ru-RU" sz="2800" b="1" dirty="0"/>
          </a:p>
        </p:txBody>
      </p:sp>
      <p:pic>
        <p:nvPicPr>
          <p:cNvPr id="7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989">
            <a:off x="9130576" y="4746474"/>
            <a:ext cx="1156732" cy="255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08445" y="4919129"/>
            <a:ext cx="445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4281" y="5053263"/>
            <a:ext cx="2550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х</a:t>
            </a:r>
            <a:r>
              <a:rPr lang="ru-RU" sz="4000" b="1" dirty="0" smtClean="0"/>
              <a:t> = 1975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98674" y="5024957"/>
            <a:ext cx="2550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х</a:t>
            </a:r>
            <a:r>
              <a:rPr lang="ru-RU" sz="4000" b="1" dirty="0" smtClean="0"/>
              <a:t> = 9 000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978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55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zhodinovel.com/uploads/posts/2013-05/1367443862_stadion-torpedo-zhodi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4" y="211756"/>
            <a:ext cx="4092895" cy="23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pressball.by/images/football/stadiums/torpedo_zhodin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/>
        </p:blipFill>
        <p:spPr bwMode="auto">
          <a:xfrm>
            <a:off x="197519" y="2571622"/>
            <a:ext cx="6992553" cy="42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7591" y="4790527"/>
            <a:ext cx="407773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Длина поля – 100 м</a:t>
            </a:r>
          </a:p>
          <a:p>
            <a:r>
              <a:rPr lang="ru-RU" sz="3600" dirty="0" smtClean="0"/>
              <a:t>Ширина – 70 м</a:t>
            </a:r>
          </a:p>
          <a:p>
            <a:r>
              <a:rPr lang="en-US" sz="3600" dirty="0" smtClean="0"/>
              <a:t>S</a:t>
            </a:r>
            <a:r>
              <a:rPr lang="ru-RU" sz="3600" dirty="0" smtClean="0"/>
              <a:t> катка – 5184 </a:t>
            </a:r>
            <a:r>
              <a:rPr lang="ru-RU" sz="3600" dirty="0" err="1" smtClean="0"/>
              <a:t>кв.м</a:t>
            </a:r>
            <a:endParaRPr lang="ru-RU" sz="3600" dirty="0"/>
          </a:p>
        </p:txBody>
      </p:sp>
      <p:pic>
        <p:nvPicPr>
          <p:cNvPr id="5" name="Picture 2" descr="http://www.zhodino.by/wp-content/uploads/2014/10/kato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14453" b="13101"/>
          <a:stretch/>
        </p:blipFill>
        <p:spPr bwMode="auto">
          <a:xfrm>
            <a:off x="5351645" y="441813"/>
            <a:ext cx="4979871" cy="187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989">
            <a:off x="8077536" y="2510528"/>
            <a:ext cx="1156732" cy="255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37545" y="2825445"/>
            <a:ext cx="445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1127" y="5930615"/>
            <a:ext cx="21454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7000 </a:t>
            </a:r>
            <a:r>
              <a:rPr lang="ru-RU" sz="3600" dirty="0" err="1" smtClean="0"/>
              <a:t>кв.м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0127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185 L -0.34987 0.618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zhodinonews.by/wp-content/uploads/2013/01/P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2" y="3337053"/>
            <a:ext cx="4942277" cy="3419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34572"/>
              </p:ext>
            </p:extLst>
          </p:nvPr>
        </p:nvGraphicFramePr>
        <p:xfrm>
          <a:off x="4900754" y="315401"/>
          <a:ext cx="5029740" cy="2986064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838290"/>
                <a:gridCol w="838290"/>
                <a:gridCol w="838290"/>
                <a:gridCol w="838290"/>
                <a:gridCol w="838290"/>
                <a:gridCol w="838290"/>
              </a:tblGrid>
              <a:tr h="746516"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03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3628725" y="1126156"/>
            <a:ext cx="1463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40 м</a:t>
            </a:r>
            <a:endParaRPr lang="ru-RU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6620722" y="2541069"/>
            <a:ext cx="1463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60 м</a:t>
            </a:r>
            <a:endParaRPr lang="ru-RU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6371925" y="1126156"/>
            <a:ext cx="1463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40 м</a:t>
            </a:r>
            <a:endParaRPr lang="ru-RU" sz="4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736963" y="563367"/>
            <a:ext cx="1463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2</a:t>
            </a:r>
            <a:r>
              <a:rPr lang="ru-RU" sz="4400" dirty="0" smtClean="0"/>
              <a:t>0 м</a:t>
            </a:r>
            <a:endParaRPr lang="ru-RU" sz="4400" dirty="0"/>
          </a:p>
        </p:txBody>
      </p:sp>
      <p:pic>
        <p:nvPicPr>
          <p:cNvPr id="13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0912">
            <a:off x="1167888" y="232572"/>
            <a:ext cx="1482795" cy="32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55613" y="802990"/>
            <a:ext cx="57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?</a:t>
            </a:r>
            <a:endParaRPr lang="ru-RU" sz="3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13459" y="3507003"/>
            <a:ext cx="54930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60 </a:t>
            </a:r>
            <a:r>
              <a:rPr lang="ru-RU" sz="2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40 = 2400 (м</a:t>
            </a:r>
            <a:r>
              <a:rPr lang="ru-RU" sz="2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–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большого</a:t>
            </a:r>
          </a:p>
          <a:p>
            <a:pPr lvl="0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прямоугольника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13459" y="4461110"/>
            <a:ext cx="57870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2) 40 </a:t>
            </a:r>
            <a:r>
              <a:rPr lang="ru-RU" sz="2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 = 800 (м</a:t>
            </a:r>
            <a:r>
              <a:rPr lang="ru-RU" sz="2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–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маленького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прямоугольника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13459" y="5482248"/>
            <a:ext cx="43476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3) 2400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800 = 1600 (м</a:t>
            </a:r>
            <a:r>
              <a:rPr lang="ru-RU" sz="2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–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участка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55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cs1355.vk.me/g14343382/a_c344f8c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97" y="398241"/>
            <a:ext cx="5544153" cy="4158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47" y="499744"/>
            <a:ext cx="215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http://img1.liveinternet.ru/images/attach/c/9/106/22/106022505_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47" y="1010652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nternika.org/sites/default/files/imagecache/work_n/users/user4239/Novyy_risuno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993" y="3774023"/>
            <a:ext cx="29432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-fotki.yandex.ru/get/6512/130884706.42/0_87827_e06deca5_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80"/>
          <a:stretch/>
        </p:blipFill>
        <p:spPr bwMode="auto">
          <a:xfrm rot="19451308">
            <a:off x="776108" y="4520040"/>
            <a:ext cx="1541749" cy="213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6431/131624064.35a/0_a3d7e_4912a712_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559">
            <a:off x="2842326" y="4489362"/>
            <a:ext cx="149250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img-fotki.yandex.ru/get/5631/131624064.35b/0_a3d90_281ec240_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2770">
            <a:off x="4810008" y="4586259"/>
            <a:ext cx="1586219" cy="21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5485" y="4868471"/>
            <a:ext cx="1424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Всё удалось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62710" y="4718323"/>
            <a:ext cx="1546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Были затруднения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846554" y="5104769"/>
            <a:ext cx="2009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Ничего не получилось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923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5" y="0"/>
            <a:ext cx="7118006" cy="7061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94" y="-79205"/>
            <a:ext cx="7118006" cy="70610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93264" y="840151"/>
            <a:ext cx="95060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 за работу!</a:t>
            </a:r>
            <a:endParaRPr lang="ru-RU" sz="8800" b="1" cap="none" spc="0" dirty="0">
              <a:ln w="9525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7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i-cdr.ucoz.ru/kartinki_2/domi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8" y="1069587"/>
            <a:ext cx="2126306" cy="17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i-cdr.ucoz.ru/kartinki_2/domi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0" y="3414374"/>
            <a:ext cx="2126306" cy="17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i-cdr.ucoz.ru/kartinki_2/domi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34" y="1151967"/>
            <a:ext cx="2126306" cy="17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i-cdr.ucoz.ru/kartinki_2/domi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34" y="3451326"/>
            <a:ext cx="2126306" cy="17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i-cdr.ucoz.ru/kartinki_2/domi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47" y="1226108"/>
            <a:ext cx="2126306" cy="17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i-cdr.ucoz.ru/kartinki_2/domi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474" y="3482618"/>
            <a:ext cx="2126306" cy="17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9279" y="2213769"/>
            <a:ext cx="89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120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06371" y="4544420"/>
            <a:ext cx="89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160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58025" y="2290596"/>
            <a:ext cx="89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400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66263" y="4544420"/>
            <a:ext cx="89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350</a:t>
            </a:r>
            <a:endParaRPr lang="ru-RU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41279" y="2359184"/>
            <a:ext cx="89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30</a:t>
            </a:r>
            <a:endParaRPr lang="ru-RU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215420" y="4595282"/>
            <a:ext cx="89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20</a:t>
            </a:r>
            <a:endParaRPr lang="ru-RU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16432" y="1156916"/>
            <a:ext cx="663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д</a:t>
            </a:r>
            <a:endParaRPr lang="ru-RU" sz="6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333585" y="3638363"/>
            <a:ext cx="663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и</a:t>
            </a:r>
            <a:endParaRPr lang="ru-RU" sz="6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62347" y="1290579"/>
            <a:ext cx="663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о</a:t>
            </a:r>
            <a:endParaRPr lang="ru-RU" sz="6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91654" y="3638363"/>
            <a:ext cx="663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н</a:t>
            </a:r>
            <a:endParaRPr lang="ru-RU" sz="6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41279" y="1366191"/>
            <a:ext cx="663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о</a:t>
            </a:r>
            <a:endParaRPr lang="ru-RU" sz="6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073079" y="3759589"/>
            <a:ext cx="663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Ж</a:t>
            </a:r>
            <a:endParaRPr lang="ru-RU" sz="6600" b="1" dirty="0"/>
          </a:p>
        </p:txBody>
      </p:sp>
      <p:sp>
        <p:nvSpPr>
          <p:cNvPr id="3" name="Круглая лента лицом вверх 2"/>
          <p:cNvSpPr/>
          <p:nvPr/>
        </p:nvSpPr>
        <p:spPr>
          <a:xfrm>
            <a:off x="2384612" y="5369859"/>
            <a:ext cx="6205629" cy="1237129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6257" y="5369859"/>
            <a:ext cx="2682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Жодино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0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nachalo4ka.ru/wp-content/uploads/2014/08/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" y="243963"/>
            <a:ext cx="3074086" cy="30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nachalo4ka.ru/wp-content/uploads/2014/08/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" y="3778535"/>
            <a:ext cx="2822091" cy="280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achalo4ka.ru/wp-content/uploads/2014/08/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50" y="3767666"/>
            <a:ext cx="2597932" cy="28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nachalo4ka.ru/wp-content/uploads/2014/08/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982" y="3767665"/>
            <a:ext cx="2597932" cy="28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nachalo4ka.ru/wp-content/uploads/2014/08/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408" y="3767664"/>
            <a:ext cx="2597932" cy="28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9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9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mebelforofice.ru/images/kresl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69" y="3478306"/>
            <a:ext cx="2140184" cy="309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50808" y="140209"/>
            <a:ext cx="66305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Устный счёт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4" name="Picture 6" descr="http://geraldika.by/wp-content/gallery/simvolika-minskoj-oblasti/zhodin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4" y="987111"/>
            <a:ext cx="1967690" cy="237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57" y="217670"/>
            <a:ext cx="1888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59 </a:t>
            </a:r>
            <a:r>
              <a:rPr lang="ru-RU" sz="4400" b="1" dirty="0" smtClean="0"/>
              <a:t>лет</a:t>
            </a:r>
            <a:endParaRPr lang="ru-RU" sz="4400" b="1" dirty="0"/>
          </a:p>
        </p:txBody>
      </p:sp>
      <p:pic>
        <p:nvPicPr>
          <p:cNvPr id="8" name="Picture 4" descr="http://zhodino.minsk-region.by/files/Vezd%20zhodin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r="18380"/>
          <a:stretch/>
        </p:blipFill>
        <p:spPr bwMode="auto">
          <a:xfrm>
            <a:off x="7208107" y="1463648"/>
            <a:ext cx="2693773" cy="493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57" y="1463648"/>
            <a:ext cx="3444531" cy="49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6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1.bp.blogspot.com/-07_2qSF7LOo/UZIw6AhzhKI/AAAAAAAAF1o/skG2s_cpVt0/s1600/0_6e66a_9b61a013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5621">
            <a:off x="30574" y="161196"/>
            <a:ext cx="2495642" cy="24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img-fotki.yandex.ru/get/5631/131624064.35b/0_a3d90_281ec240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59" y="837297"/>
            <a:ext cx="1834232" cy="243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0994">
            <a:off x="4710299" y="386605"/>
            <a:ext cx="215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-fotki.yandex.ru/get/6431/131624064.35a/0_a3d7e_4912a712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890">
            <a:off x="7270472" y="310288"/>
            <a:ext cx="1774458" cy="235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img-fotki.yandex.ru/get/4132/131624064.35c/0_a3dda_7f054492_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939" y="1827998"/>
            <a:ext cx="2872835" cy="326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megaobzor.com/load/hardmind/scrnshts/VectorBallons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8758">
            <a:off x="7461131" y="4091895"/>
            <a:ext cx="2061760" cy="20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img-fotki.yandex.ru/get/5642/131624064.35a/0_a3d7f_dfab3f45_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820">
            <a:off x="552040" y="2727086"/>
            <a:ext cx="215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4133/131624064.35b/0_a3d8b_a9a88684_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02" y="3535466"/>
            <a:ext cx="215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pixabay.com/static/uploads/photo/2013/07/13/13/47/balloon-161553_64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3"/>
          <a:stretch/>
        </p:blipFill>
        <p:spPr bwMode="auto">
          <a:xfrm>
            <a:off x="2837475" y="3889912"/>
            <a:ext cx="2229445" cy="301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79877" y="1101883"/>
            <a:ext cx="20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64 000</a:t>
            </a:r>
            <a:endParaRPr lang="ru-RU" sz="4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8242" y="642268"/>
            <a:ext cx="20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64 123</a:t>
            </a:r>
            <a:endParaRPr lang="ru-RU" sz="4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21859" y="1260061"/>
            <a:ext cx="20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64 302</a:t>
            </a:r>
            <a:endParaRPr lang="ru-RU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10499" y="846298"/>
            <a:ext cx="20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64 987</a:t>
            </a:r>
            <a:endParaRPr lang="ru-RU" sz="4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4597" y="3508349"/>
            <a:ext cx="20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64 002</a:t>
            </a:r>
            <a:endParaRPr lang="ru-RU" sz="4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37149" y="4664438"/>
            <a:ext cx="20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64 056</a:t>
            </a:r>
            <a:endParaRPr lang="ru-RU" sz="4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40250" y="4261586"/>
            <a:ext cx="20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64 597</a:t>
            </a:r>
            <a:endParaRPr lang="ru-RU" sz="4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47693" y="2555095"/>
            <a:ext cx="20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64 507</a:t>
            </a:r>
            <a:endParaRPr lang="ru-RU" sz="4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576877" y="4733055"/>
            <a:ext cx="20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64 831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9" y="941974"/>
            <a:ext cx="1752687" cy="387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1253" y="1402564"/>
            <a:ext cx="2083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64 000</a:t>
            </a:r>
            <a:endParaRPr lang="ru-RU" sz="4000" b="1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30633693"/>
              </p:ext>
            </p:extLst>
          </p:nvPr>
        </p:nvGraphicFramePr>
        <p:xfrm>
          <a:off x="2593658" y="1158153"/>
          <a:ext cx="6663105" cy="458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230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429/3251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55"/>
            <a:ext cx="12192000" cy="69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877" y="2145172"/>
            <a:ext cx="4864442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64 000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7 128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64 000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123 456</a:t>
            </a:r>
          </a:p>
          <a:p>
            <a:pPr marL="45720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64 000 + 12 000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7374" y="2164231"/>
            <a:ext cx="4637902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64 000 – 6 125</a:t>
            </a:r>
            <a:endParaRPr lang="ru-RU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64 000 – 45 789</a:t>
            </a:r>
            <a:endParaRPr lang="ru-RU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64 000 – 30 000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http://img-fotki.yandex.ru/get/6512/130884706.42/0_87827_e06deca5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2317">
            <a:off x="3771564" y="-27356"/>
            <a:ext cx="1613379" cy="35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4465" y="527222"/>
            <a:ext cx="39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?</a:t>
            </a:r>
            <a:endParaRPr lang="ru-RU" sz="5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760" y="4877179"/>
            <a:ext cx="5144678" cy="829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64 000 + 12 000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39635" y="4855210"/>
            <a:ext cx="5101397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64 000 – 30 000</a:t>
            </a:r>
            <a:endParaRPr lang="ru-RU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kolesnikovalud.ucoz.ru/_ph/4/450173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6358" y="1857676"/>
            <a:ext cx="4880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solidFill>
                  <a:schemeClr val="bg1"/>
                </a:solidFill>
              </a:rPr>
              <a:t>Устное сложение и вычитание </a:t>
            </a:r>
          </a:p>
          <a:p>
            <a:r>
              <a:rPr lang="ru-RU" sz="4000" i="1" dirty="0" smtClean="0">
                <a:solidFill>
                  <a:schemeClr val="bg1"/>
                </a:solidFill>
              </a:rPr>
              <a:t>многозначных чисел</a:t>
            </a:r>
            <a:endParaRPr lang="ru-RU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6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615</TotalTime>
  <Words>305</Words>
  <Application>Microsoft Office PowerPoint</Application>
  <PresentationFormat>Широкоэкранный</PresentationFormat>
  <Paragraphs>108</Paragraphs>
  <Slides>24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Natalya</dc:creator>
  <cp:lastModifiedBy>Natalya</cp:lastModifiedBy>
  <cp:revision>64</cp:revision>
  <dcterms:created xsi:type="dcterms:W3CDTF">2015-09-25T06:50:13Z</dcterms:created>
  <dcterms:modified xsi:type="dcterms:W3CDTF">2017-04-09T13:52:02Z</dcterms:modified>
</cp:coreProperties>
</file>